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63" r:id="rId4"/>
    <p:sldId id="259" r:id="rId5"/>
    <p:sldId id="260" r:id="rId6"/>
    <p:sldId id="261" r:id="rId7"/>
    <p:sldId id="262" r:id="rId8"/>
    <p:sldId id="264" r:id="rId9"/>
    <p:sldId id="25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EC1012-DEA1-41BC-AC7B-437B93BA1291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A41ED6-BF0C-405B-91A4-2D432C70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6668D-93F1-4E2E-9ACE-D7233749C5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0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0477-6C15-4E6C-B723-E9A3CA99FE99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8267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3B7E-3B30-454D-9CA7-07B34263F904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90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380-66F1-4A62-AE63-17DEAD0603F1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9148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06FFFC-669C-4F07-9098-61B4903C0914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836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C07-88AA-4300-A24D-2303C3F0853C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735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7508-746E-4276-81DE-682B2526C10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56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93D9-41C6-4703-95AD-7EDB67B137A3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BC55C3-A727-4782-87CB-197D57232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25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D3E1-FDED-4FC0-9DB3-A733BE6F11D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2C3051-4A40-42E6-9FC7-868D64CBFAB9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3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DC4-1BFB-438E-9AC2-1E0F2AF172B0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30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26B-9363-4811-B5F9-5CE8E47F79F2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4432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931673-0247-4A22-A0B6-AEDC5926893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47CC76-C461-4E64-A838-FE35113AFF4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6B7ABA-AA57-433E-9177-5922287E20B1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425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ig.gwu.edu/sites/saig.gwu.edu/files/downloads/GWU_SAO_DetailCode_Request_Form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ezzeldin@gwu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anriper@gwu.edu" TargetMode="External"/><Relationship Id="rId2" Type="http://schemas.openxmlformats.org/officeDocument/2006/relationships/hyperlink" Target="mailto:rypkema@gw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thelp@gw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/>
          <a:lstStyle/>
          <a:p>
            <a:r>
              <a:rPr lang="en-US" dirty="0"/>
              <a:t>George Washington University</a:t>
            </a:r>
          </a:p>
          <a:p>
            <a:r>
              <a:rPr lang="en-US" dirty="0" smtClean="0"/>
              <a:t>Office of Graduate Student Assistantships and Fellowships</a:t>
            </a:r>
            <a:endParaRPr lang="en-US" dirty="0"/>
          </a:p>
          <a:p>
            <a:r>
              <a:rPr lang="en-US" dirty="0"/>
              <a:t>Rice Hall 302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Tuition Award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0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Tuition Fellowship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Definition-</a:t>
            </a:r>
            <a:r>
              <a:rPr lang="en-US" sz="2400" dirty="0" smtClean="0"/>
              <a:t>A tuition award is the portion of the fellowship that is a direct credit to the student’s account for courses taken. It does not require service.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 On sponsored research projects, GSAF will award a tuition fellowship for a GRA equal to 2/3 or 67% of a student’s tuition (up to 6 credits per semester fall and or spring) when: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The GRA is paid from a sponsored research project for at least a full semester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The student is fully funded (min $20k Doc/$16k Masters over 9 month period)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Full F &amp; A is recovered from the sponsored research project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GSAF does not cover tuition for Milken Institute School of Public Health, School of Medicine and Health Sciences or the Law School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 smtClean="0"/>
              <a:t>Tuition is allowed for formal cost share only if it is mandatory and approved on a case by case basis.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5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u="sng" dirty="0" smtClean="0"/>
              <a:t>Tuition: How to Post an Award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In order to post a tuition award, a tuition detail code is required from Student Accounts. See next slide for details.</a:t>
            </a:r>
          </a:p>
          <a:p>
            <a:pPr marL="0" indent="0">
              <a:lnSpc>
                <a:spcPct val="120000"/>
              </a:lnSpc>
              <a:buNone/>
            </a:pPr>
            <a:endParaRPr lang="en-US" u="sng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GA/GRA/Fellow-University funded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Based on the award letter, the school’s staff member or OGSAF staff member, if endowment funded or funded by GSAF, will enter the award in Banner.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Enter the tuition award in the Banner Student Accounts </a:t>
            </a:r>
            <a:r>
              <a:rPr lang="en-US" dirty="0" smtClean="0"/>
              <a:t>Module on </a:t>
            </a:r>
            <a:r>
              <a:rPr lang="en-US" dirty="0"/>
              <a:t>the TZATUAW screen in the Banner Student Accounts Module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GRA</a:t>
            </a:r>
            <a:r>
              <a:rPr lang="en-US" u="sng" dirty="0"/>
              <a:t>, GRF, GF Sponsored/Grant</a:t>
            </a:r>
          </a:p>
          <a:p>
            <a:pPr marL="114300" indent="0">
              <a:buNone/>
            </a:pPr>
            <a:endParaRPr lang="en-US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Principal Investigator sends a copy of the signed Assistantship and Fellowship Recommendation Form along with a signed Acceptance Form to the School’s staff member assigned to enter </a:t>
            </a:r>
            <a:r>
              <a:rPr lang="en-US" dirty="0" smtClean="0"/>
              <a:t>Sponsored Projects’ </a:t>
            </a:r>
            <a:r>
              <a:rPr lang="en-US" dirty="0"/>
              <a:t>tuition </a:t>
            </a:r>
            <a:r>
              <a:rPr lang="en-US" dirty="0" smtClean="0"/>
              <a:t>awards </a:t>
            </a:r>
            <a:r>
              <a:rPr lang="en-US" dirty="0"/>
              <a:t>into Banner or to the Office of Graduate Student Assistantships and Fellowships (OGSAF</a:t>
            </a:r>
            <a:r>
              <a:rPr lang="en-US" dirty="0" smtClean="0"/>
              <a:t>), </a:t>
            </a:r>
            <a:r>
              <a:rPr lang="en-US" dirty="0"/>
              <a:t>if </a:t>
            </a:r>
            <a:r>
              <a:rPr lang="en-US" dirty="0" smtClean="0"/>
              <a:t>tuition is OGSAF-funded</a:t>
            </a:r>
            <a:r>
              <a:rPr lang="en-US" dirty="0"/>
              <a:t>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Enter the tuition award in the Banner Student Accounts </a:t>
            </a:r>
            <a:r>
              <a:rPr lang="en-US" dirty="0" smtClean="0"/>
              <a:t>Module on </a:t>
            </a:r>
            <a:r>
              <a:rPr lang="en-US" dirty="0"/>
              <a:t>the TZATUAW screen in the Banner Student Accounts Module.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OGSAF will enter all awards that it funds.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u="sng" dirty="0" smtClean="0"/>
              <a:t>Tuition: Tuition Codes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04800" y="1447800"/>
            <a:ext cx="8610600" cy="4953000"/>
          </a:xfrm>
          <a:ln>
            <a:noFill/>
          </a:ln>
        </p:spPr>
        <p:txBody>
          <a:bodyPr/>
          <a:lstStyle/>
          <a:p>
            <a:pPr marL="388620" lvl="1" indent="0">
              <a:buNone/>
            </a:pPr>
            <a:endParaRPr lang="en-US" dirty="0" smtClean="0"/>
          </a:p>
          <a:p>
            <a:pPr marL="38862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10431"/>
            <a:ext cx="4038600" cy="496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6002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sets up tuition codes? </a:t>
            </a:r>
            <a:r>
              <a:rPr lang="en-US" dirty="0">
                <a:solidFill>
                  <a:schemeClr val="accent1"/>
                </a:solidFill>
              </a:rPr>
              <a:t>Student Accounts Office</a:t>
            </a:r>
          </a:p>
          <a:p>
            <a:r>
              <a:rPr lang="en-US" dirty="0"/>
              <a:t>How do you set up tuition codes? </a:t>
            </a:r>
            <a:r>
              <a:rPr lang="en-US" dirty="0">
                <a:solidFill>
                  <a:schemeClr val="accent1"/>
                </a:solidFill>
              </a:rPr>
              <a:t>Complete the </a:t>
            </a:r>
            <a:r>
              <a:rPr lang="en-US" dirty="0">
                <a:solidFill>
                  <a:schemeClr val="accent1"/>
                </a:solidFill>
                <a:hlinkClick r:id="rId3"/>
              </a:rPr>
              <a:t>Detail Code Request Form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and forward it to </a:t>
            </a:r>
            <a:r>
              <a:rPr lang="en-US" dirty="0">
                <a:solidFill>
                  <a:schemeClr val="accent1"/>
                </a:solidFill>
              </a:rPr>
              <a:t>Anna </a:t>
            </a:r>
            <a:r>
              <a:rPr lang="en-US" dirty="0" err="1">
                <a:solidFill>
                  <a:schemeClr val="accent1"/>
                </a:solidFill>
              </a:rPr>
              <a:t>Ezzeldin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- </a:t>
            </a:r>
            <a:r>
              <a:rPr lang="en-US" dirty="0" smtClean="0">
                <a:hlinkClick r:id="rId4"/>
              </a:rPr>
              <a:t>ezzeldin@gwu.edu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to Post a Tuition Award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/>
              <a:t>5</a:t>
            </a:fld>
            <a:endParaRPr lang="en-US"/>
          </a:p>
        </p:txBody>
      </p:sp>
      <p:pic>
        <p:nvPicPr>
          <p:cNvPr id="8" name="Content Placeholder 7" descr="Oracle Fusion Middleware Forms Services:  Open &gt; TZATUAW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2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583034" cy="47548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537882" y="2512359"/>
            <a:ext cx="304800" cy="230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841376" y="2474259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2381554"/>
            <a:ext cx="1869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Enter semester;i.e.;201503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10225" y="2643164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SA Code</a:t>
            </a:r>
            <a:endParaRPr lang="en-US" sz="1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29000" y="4953000"/>
            <a:ext cx="304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78294" y="4732060"/>
            <a:ext cx="17988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 Enter tuition </a:t>
            </a:r>
            <a:r>
              <a:rPr lang="en-US" sz="1000" dirty="0" err="1" smtClean="0"/>
              <a:t>code;ie</a:t>
            </a:r>
            <a:r>
              <a:rPr lang="en-US" sz="1000" dirty="0" smtClean="0"/>
              <a:t>.; T120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386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Cancellation Process-Tuition</a:t>
            </a:r>
            <a:endParaRPr lang="en-US" dirty="0"/>
          </a:p>
        </p:txBody>
      </p:sp>
      <p:pic>
        <p:nvPicPr>
          <p:cNvPr id="5" name="Picture 4" descr="Oracle Fusion Middleware Forms Services:  Open &gt; TSAACC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0" r="6470" b="55181"/>
          <a:stretch/>
        </p:blipFill>
        <p:spPr>
          <a:xfrm>
            <a:off x="152400" y="1985688"/>
            <a:ext cx="8778240" cy="18208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To cancel out the tuition award in Banner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Go </a:t>
            </a:r>
            <a:r>
              <a:rPr lang="en-US" sz="2000" dirty="0"/>
              <a:t>to </a:t>
            </a:r>
            <a:r>
              <a:rPr lang="en-US" sz="2000" dirty="0" smtClean="0"/>
              <a:t>TSAACCT</a:t>
            </a:r>
          </a:p>
          <a:p>
            <a:r>
              <a:rPr lang="en-US" sz="1900" dirty="0"/>
              <a:t>Enter GWid, control +page down then go to Options tab and select Tuition Award Detail</a:t>
            </a:r>
          </a:p>
          <a:p>
            <a:r>
              <a:rPr lang="en-US" sz="1900" dirty="0"/>
              <a:t>Look for the award and term enter “D” in Delete Indicator, then save and exit.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OR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1900" dirty="0" smtClean="0"/>
              <a:t>Go to TZATUAW</a:t>
            </a:r>
          </a:p>
          <a:p>
            <a:pPr marL="457200" indent="-457200">
              <a:buFont typeface="+mj-lt"/>
              <a:buAutoNum type="arabicPeriod" startAt="2"/>
            </a:pPr>
            <a:endParaRPr lang="en-US" sz="19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55C3-A727-4782-87CB-197D57232580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876800" y="2882153"/>
            <a:ext cx="419100" cy="235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248400" y="3054303"/>
            <a:ext cx="1371600" cy="12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400" y="3657600"/>
            <a:ext cx="1524000" cy="74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838200" y="2057399"/>
            <a:ext cx="533400" cy="114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00200" y="2057399"/>
            <a:ext cx="1219200" cy="114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Cancellation Process-Tuition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CC76-C461-4E64-A838-FE35113AFF4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65951"/>
            <a:ext cx="6659236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36921" y="1752600"/>
            <a:ext cx="14478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 smtClean="0"/>
              <a:t>Enter award code and term</a:t>
            </a:r>
          </a:p>
          <a:p>
            <a:pPr>
              <a:buClr>
                <a:schemeClr val="accent1"/>
              </a:buClr>
            </a:pPr>
            <a:endParaRPr lang="en-US" sz="1100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/>
              <a:t>C</a:t>
            </a:r>
            <a:r>
              <a:rPr lang="en-US" sz="1100" dirty="0" smtClean="0"/>
              <a:t>trl</a:t>
            </a:r>
            <a:r>
              <a:rPr lang="en-US" sz="1100" dirty="0" smtClean="0"/>
              <a:t>+ page down </a:t>
            </a:r>
            <a:r>
              <a:rPr lang="en-US" sz="1100" dirty="0" smtClean="0"/>
              <a:t>to get </a:t>
            </a:r>
            <a:r>
              <a:rPr lang="en-US" sz="1100" dirty="0" smtClean="0"/>
              <a:t>Person Authorization for Tuition Award.</a:t>
            </a:r>
          </a:p>
          <a:p>
            <a:pPr>
              <a:buClr>
                <a:schemeClr val="accent1"/>
              </a:buClr>
            </a:pPr>
            <a:endParaRPr lang="en-US" sz="1100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 smtClean="0"/>
              <a:t>Check the </a:t>
            </a:r>
            <a:r>
              <a:rPr lang="en-US" sz="1100" dirty="0" smtClean="0"/>
              <a:t>name/GWid </a:t>
            </a:r>
            <a:r>
              <a:rPr lang="en-US" sz="1100" dirty="0" smtClean="0"/>
              <a:t>to verify correct person identified</a:t>
            </a:r>
          </a:p>
          <a:p>
            <a:pPr>
              <a:buClr>
                <a:schemeClr val="accent1"/>
              </a:buClr>
            </a:pPr>
            <a:endParaRPr lang="en-US" sz="1100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100" dirty="0" smtClean="0"/>
              <a:t>Check the box by the name under “Deleted”, save and exit.</a:t>
            </a:r>
            <a:endParaRPr lang="en-US" sz="11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7200" y="2971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4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questions regarding tuition eligibility  or cost sharing requests please contact Geri Rypkema at </a:t>
            </a:r>
            <a:r>
              <a:rPr lang="en-US" dirty="0" smtClean="0">
                <a:hlinkClick r:id="rId2"/>
              </a:rPr>
              <a:t>rypkema@gwu.edu</a:t>
            </a:r>
            <a:endParaRPr lang="en-US" dirty="0" smtClean="0"/>
          </a:p>
          <a:p>
            <a:r>
              <a:rPr lang="en-US" dirty="0" smtClean="0"/>
              <a:t>For questions regarding posting of tuition by GSAF contact Peter Van Riper at </a:t>
            </a:r>
            <a:r>
              <a:rPr lang="en-US" dirty="0" smtClean="0">
                <a:hlinkClick r:id="rId3"/>
              </a:rPr>
              <a:t>vanriper@gwu.edu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access issue in Banner, please contact </a:t>
            </a:r>
            <a:r>
              <a:rPr lang="en-US" dirty="0" smtClean="0">
                <a:hlinkClick r:id="rId4"/>
              </a:rPr>
              <a:t>ithelp@gwu.edu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CC76-C461-4E64-A838-FE35113AFF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4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461</TotalTime>
  <Words>543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Civic</vt:lpstr>
      <vt:lpstr>1_Civic</vt:lpstr>
      <vt:lpstr>Tuition Award Process</vt:lpstr>
      <vt:lpstr>Tuition Fellowship</vt:lpstr>
      <vt:lpstr>Tuition: How to Post an Award</vt:lpstr>
      <vt:lpstr>Tuition: Tuition Codes</vt:lpstr>
      <vt:lpstr>How to Post a Tuition Award</vt:lpstr>
      <vt:lpstr>Cancellation Process-Tuition</vt:lpstr>
      <vt:lpstr>Cancellation Process-Tuition</vt:lpstr>
      <vt:lpstr>Key Contacts: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Tuition Award Process</dc:title>
  <dc:creator>Khadar, Mounirah</dc:creator>
  <cp:lastModifiedBy>Khadar, Mounirah</cp:lastModifiedBy>
  <cp:revision>20</cp:revision>
  <cp:lastPrinted>2015-04-23T15:35:36Z</cp:lastPrinted>
  <dcterms:created xsi:type="dcterms:W3CDTF">2015-04-10T12:53:05Z</dcterms:created>
  <dcterms:modified xsi:type="dcterms:W3CDTF">2015-04-23T18:39:40Z</dcterms:modified>
</cp:coreProperties>
</file>